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58" r:id="rId5"/>
    <p:sldId id="342" r:id="rId6"/>
    <p:sldId id="34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39"/>
    <a:srgbClr val="0356B1"/>
    <a:srgbClr val="024EA2"/>
    <a:srgbClr val="024B9C"/>
    <a:srgbClr val="035DC1"/>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9" autoAdjust="0"/>
    <p:restoredTop sz="93963" autoAdjust="0"/>
  </p:normalViewPr>
  <p:slideViewPr>
    <p:cSldViewPr snapToGrid="0">
      <p:cViewPr varScale="1">
        <p:scale>
          <a:sx n="52" d="100"/>
          <a:sy n="52" d="100"/>
        </p:scale>
        <p:origin x="751" y="41"/>
      </p:cViewPr>
      <p:guideLst>
        <p:guide orient="horz" pos="2069"/>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80" d="100"/>
          <a:sy n="80" d="100"/>
        </p:scale>
        <p:origin x="306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17/06/2021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17/06/2021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7" name="Picture Placeholder 4"/>
          <p:cNvSpPr>
            <a:spLocks noGrp="1"/>
          </p:cNvSpPr>
          <p:nvPr>
            <p:ph type="pic" sz="quarter" idx="13"/>
          </p:nvPr>
        </p:nvSpPr>
        <p:spPr>
          <a:xfrm>
            <a:off x="-46383" y="-46383"/>
            <a:ext cx="6142383" cy="6964017"/>
          </a:xfrm>
          <a:ln w="28575">
            <a:solidFill>
              <a:schemeClr val="accent5"/>
            </a:solidFill>
          </a:ln>
        </p:spPr>
        <p:txBody>
          <a:bodyPr/>
          <a:lstStyle/>
          <a:p>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galler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cxnSp>
        <p:nvCxnSpPr>
          <p:cNvPr id="4" name="Straight Connector 3"/>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6" name="Picture Placeholder 5"/>
          <p:cNvSpPr>
            <a:spLocks noGrp="1"/>
          </p:cNvSpPr>
          <p:nvPr>
            <p:ph type="pic" sz="quarter" idx="11"/>
          </p:nvPr>
        </p:nvSpPr>
        <p:spPr>
          <a:xfrm>
            <a:off x="838199" y="1748079"/>
            <a:ext cx="1896289" cy="1896289"/>
          </a:xfrm>
        </p:spPr>
        <p:txBody>
          <a:bodyPr/>
          <a:lstStyle/>
          <a:p>
            <a:endParaRPr lang="en-GB"/>
          </a:p>
        </p:txBody>
      </p:sp>
      <p:sp>
        <p:nvSpPr>
          <p:cNvPr id="7" name="Picture Placeholder 5"/>
          <p:cNvSpPr>
            <a:spLocks noGrp="1"/>
          </p:cNvSpPr>
          <p:nvPr>
            <p:ph type="pic" sz="quarter" idx="12"/>
          </p:nvPr>
        </p:nvSpPr>
        <p:spPr>
          <a:xfrm>
            <a:off x="2993027" y="1748079"/>
            <a:ext cx="1896289" cy="1896289"/>
          </a:xfrm>
        </p:spPr>
        <p:txBody>
          <a:bodyPr/>
          <a:lstStyle/>
          <a:p>
            <a:endParaRPr lang="en-GB"/>
          </a:p>
        </p:txBody>
      </p:sp>
      <p:sp>
        <p:nvSpPr>
          <p:cNvPr id="8" name="Picture Placeholder 5"/>
          <p:cNvSpPr>
            <a:spLocks noGrp="1"/>
          </p:cNvSpPr>
          <p:nvPr>
            <p:ph type="pic" sz="quarter" idx="13"/>
          </p:nvPr>
        </p:nvSpPr>
        <p:spPr>
          <a:xfrm>
            <a:off x="5147855" y="1748078"/>
            <a:ext cx="1896289" cy="1896289"/>
          </a:xfrm>
        </p:spPr>
        <p:txBody>
          <a:bodyPr/>
          <a:lstStyle/>
          <a:p>
            <a:endParaRPr lang="en-GB"/>
          </a:p>
        </p:txBody>
      </p:sp>
      <p:sp>
        <p:nvSpPr>
          <p:cNvPr id="9" name="Picture Placeholder 5"/>
          <p:cNvSpPr>
            <a:spLocks noGrp="1"/>
          </p:cNvSpPr>
          <p:nvPr>
            <p:ph type="pic" sz="quarter" idx="14"/>
          </p:nvPr>
        </p:nvSpPr>
        <p:spPr>
          <a:xfrm>
            <a:off x="7302683" y="1748077"/>
            <a:ext cx="1896289" cy="1896289"/>
          </a:xfrm>
        </p:spPr>
        <p:txBody>
          <a:bodyPr/>
          <a:lstStyle/>
          <a:p>
            <a:endParaRPr lang="en-GB"/>
          </a:p>
        </p:txBody>
      </p:sp>
      <p:sp>
        <p:nvSpPr>
          <p:cNvPr id="10" name="Picture Placeholder 5"/>
          <p:cNvSpPr>
            <a:spLocks noGrp="1"/>
          </p:cNvSpPr>
          <p:nvPr>
            <p:ph type="pic" sz="quarter" idx="15"/>
          </p:nvPr>
        </p:nvSpPr>
        <p:spPr>
          <a:xfrm>
            <a:off x="9457511" y="1748077"/>
            <a:ext cx="1896289" cy="1896289"/>
          </a:xfrm>
        </p:spPr>
        <p:txBody>
          <a:bodyPr/>
          <a:lstStyle/>
          <a:p>
            <a:endParaRPr lang="en-GB"/>
          </a:p>
        </p:txBody>
      </p:sp>
      <p:sp>
        <p:nvSpPr>
          <p:cNvPr id="11" name="Picture Placeholder 5"/>
          <p:cNvSpPr>
            <a:spLocks noGrp="1"/>
          </p:cNvSpPr>
          <p:nvPr>
            <p:ph type="pic" sz="quarter" idx="16"/>
          </p:nvPr>
        </p:nvSpPr>
        <p:spPr>
          <a:xfrm>
            <a:off x="838199" y="3934111"/>
            <a:ext cx="1896289" cy="1896289"/>
          </a:xfrm>
        </p:spPr>
        <p:txBody>
          <a:bodyPr/>
          <a:lstStyle/>
          <a:p>
            <a:endParaRPr lang="en-GB"/>
          </a:p>
        </p:txBody>
      </p:sp>
      <p:sp>
        <p:nvSpPr>
          <p:cNvPr id="12" name="Picture Placeholder 5"/>
          <p:cNvSpPr>
            <a:spLocks noGrp="1"/>
          </p:cNvSpPr>
          <p:nvPr>
            <p:ph type="pic" sz="quarter" idx="17"/>
          </p:nvPr>
        </p:nvSpPr>
        <p:spPr>
          <a:xfrm>
            <a:off x="2993027" y="3934111"/>
            <a:ext cx="1896289" cy="1896289"/>
          </a:xfrm>
        </p:spPr>
        <p:txBody>
          <a:bodyPr/>
          <a:lstStyle/>
          <a:p>
            <a:endParaRPr lang="en-GB"/>
          </a:p>
        </p:txBody>
      </p:sp>
      <p:sp>
        <p:nvSpPr>
          <p:cNvPr id="13" name="Picture Placeholder 5"/>
          <p:cNvSpPr>
            <a:spLocks noGrp="1"/>
          </p:cNvSpPr>
          <p:nvPr>
            <p:ph type="pic" sz="quarter" idx="18"/>
          </p:nvPr>
        </p:nvSpPr>
        <p:spPr>
          <a:xfrm>
            <a:off x="5147855" y="3934110"/>
            <a:ext cx="1896289" cy="1896289"/>
          </a:xfrm>
        </p:spPr>
        <p:txBody>
          <a:bodyPr/>
          <a:lstStyle/>
          <a:p>
            <a:endParaRPr lang="en-GB"/>
          </a:p>
        </p:txBody>
      </p:sp>
      <p:sp>
        <p:nvSpPr>
          <p:cNvPr id="14" name="Picture Placeholder 5"/>
          <p:cNvSpPr>
            <a:spLocks noGrp="1"/>
          </p:cNvSpPr>
          <p:nvPr>
            <p:ph type="pic" sz="quarter" idx="19"/>
          </p:nvPr>
        </p:nvSpPr>
        <p:spPr>
          <a:xfrm>
            <a:off x="7302683" y="3934109"/>
            <a:ext cx="1896289" cy="1896289"/>
          </a:xfrm>
        </p:spPr>
        <p:txBody>
          <a:bodyPr/>
          <a:lstStyle/>
          <a:p>
            <a:endParaRPr lang="en-GB"/>
          </a:p>
        </p:txBody>
      </p:sp>
      <p:sp>
        <p:nvSpPr>
          <p:cNvPr id="15" name="Picture Placeholder 5"/>
          <p:cNvSpPr>
            <a:spLocks noGrp="1"/>
          </p:cNvSpPr>
          <p:nvPr>
            <p:ph type="pic" sz="quarter" idx="20"/>
          </p:nvPr>
        </p:nvSpPr>
        <p:spPr>
          <a:xfrm>
            <a:off x="9457511" y="3934109"/>
            <a:ext cx="1896289" cy="1896289"/>
          </a:xfrm>
        </p:spPr>
        <p:txBody>
          <a:bodyPr/>
          <a:lstStyle/>
          <a:p>
            <a:endParaRPr lang="en-GB"/>
          </a:p>
        </p:txBody>
      </p:sp>
      <p:sp>
        <p:nvSpPr>
          <p:cNvPr id="16"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518834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Collage">
    <p:spTree>
      <p:nvGrpSpPr>
        <p:cNvPr id="1" name=""/>
        <p:cNvGrpSpPr/>
        <p:nvPr/>
      </p:nvGrpSpPr>
      <p:grpSpPr>
        <a:xfrm>
          <a:off x="0" y="0"/>
          <a:ext cx="0" cy="0"/>
          <a:chOff x="0" y="0"/>
          <a:chExt cx="0" cy="0"/>
        </a:xfrm>
      </p:grpSpPr>
      <p:sp>
        <p:nvSpPr>
          <p:cNvPr id="10" name="Picture Placeholder 5"/>
          <p:cNvSpPr>
            <a:spLocks noGrp="1"/>
          </p:cNvSpPr>
          <p:nvPr>
            <p:ph type="pic" sz="quarter" idx="15"/>
          </p:nvPr>
        </p:nvSpPr>
        <p:spPr>
          <a:xfrm>
            <a:off x="9478619" y="1913416"/>
            <a:ext cx="1875181" cy="2434309"/>
          </a:xfrm>
          <a:solidFill>
            <a:schemeClr val="bg2"/>
          </a:solidFill>
          <a:ln w="28575">
            <a:solidFill>
              <a:schemeClr val="bg1"/>
            </a:solidFill>
          </a:ln>
        </p:spPr>
        <p:txBody>
          <a:bodyPr/>
          <a:lstStyle/>
          <a:p>
            <a:endParaRPr lang="en-GB"/>
          </a:p>
        </p:txBody>
      </p:sp>
      <p:sp>
        <p:nvSpPr>
          <p:cNvPr id="9" name="Picture Placeholder 5"/>
          <p:cNvSpPr>
            <a:spLocks noGrp="1"/>
          </p:cNvSpPr>
          <p:nvPr>
            <p:ph type="pic" sz="quarter" idx="14"/>
          </p:nvPr>
        </p:nvSpPr>
        <p:spPr>
          <a:xfrm>
            <a:off x="7051401" y="2898477"/>
            <a:ext cx="2307284" cy="2307284"/>
          </a:xfrm>
          <a:solidFill>
            <a:schemeClr val="bg2"/>
          </a:solidFill>
          <a:ln w="28575">
            <a:solidFill>
              <a:schemeClr val="bg1"/>
            </a:solidFill>
          </a:ln>
        </p:spPr>
        <p:txBody>
          <a:bodyPr/>
          <a:lstStyle/>
          <a:p>
            <a:endParaRPr lang="en-GB"/>
          </a:p>
        </p:txBody>
      </p:sp>
      <p:sp>
        <p:nvSpPr>
          <p:cNvPr id="8" name="Picture Placeholder 5"/>
          <p:cNvSpPr>
            <a:spLocks noGrp="1"/>
          </p:cNvSpPr>
          <p:nvPr>
            <p:ph type="pic" sz="quarter" idx="13"/>
          </p:nvPr>
        </p:nvSpPr>
        <p:spPr>
          <a:xfrm>
            <a:off x="4081980" y="1913416"/>
            <a:ext cx="3185512" cy="2184030"/>
          </a:xfrm>
          <a:solidFill>
            <a:schemeClr val="bg2"/>
          </a:solidFill>
          <a:ln w="28575">
            <a:solidFill>
              <a:schemeClr val="bg1"/>
            </a:solidFill>
          </a:ln>
        </p:spPr>
        <p:txBody>
          <a:bodyPr/>
          <a:lstStyle/>
          <a:p>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cxnSp>
        <p:nvCxnSpPr>
          <p:cNvPr id="4" name="Straight Connector 3"/>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6" name="Picture Placeholder 5"/>
          <p:cNvSpPr>
            <a:spLocks noGrp="1"/>
          </p:cNvSpPr>
          <p:nvPr>
            <p:ph type="pic" sz="quarter" idx="11"/>
          </p:nvPr>
        </p:nvSpPr>
        <p:spPr>
          <a:xfrm>
            <a:off x="938213" y="1748077"/>
            <a:ext cx="2643187" cy="1868487"/>
          </a:xfrm>
          <a:solidFill>
            <a:schemeClr val="bg2"/>
          </a:solidFill>
          <a:ln w="28575">
            <a:solidFill>
              <a:schemeClr val="bg1"/>
            </a:solidFill>
          </a:ln>
        </p:spPr>
        <p:txBody>
          <a:bodyPr/>
          <a:lstStyle/>
          <a:p>
            <a:endParaRPr lang="en-GB"/>
          </a:p>
        </p:txBody>
      </p:sp>
      <p:sp>
        <p:nvSpPr>
          <p:cNvPr id="7" name="Picture Placeholder 5"/>
          <p:cNvSpPr>
            <a:spLocks noGrp="1"/>
          </p:cNvSpPr>
          <p:nvPr>
            <p:ph type="pic" sz="quarter" idx="12"/>
          </p:nvPr>
        </p:nvSpPr>
        <p:spPr>
          <a:xfrm>
            <a:off x="2840251" y="2860831"/>
            <a:ext cx="1620431" cy="2184030"/>
          </a:xfrm>
          <a:solidFill>
            <a:schemeClr val="bg2"/>
          </a:solidFill>
          <a:ln w="28575">
            <a:solidFill>
              <a:schemeClr val="bg1"/>
            </a:solidFill>
          </a:ln>
        </p:spPr>
        <p:txBody>
          <a:bodyPr/>
          <a:lstStyle/>
          <a:p>
            <a:endParaRPr lang="en-GB"/>
          </a:p>
        </p:txBody>
      </p:sp>
      <p:sp>
        <p:nvSpPr>
          <p:cNvPr id="12" name="Picture Placeholder 11"/>
          <p:cNvSpPr>
            <a:spLocks noGrp="1"/>
          </p:cNvSpPr>
          <p:nvPr>
            <p:ph type="pic" sz="quarter" idx="16"/>
          </p:nvPr>
        </p:nvSpPr>
        <p:spPr>
          <a:xfrm>
            <a:off x="4919097" y="3790927"/>
            <a:ext cx="1987550" cy="1987550"/>
          </a:xfrm>
          <a:solidFill>
            <a:schemeClr val="bg2"/>
          </a:solidFill>
          <a:ln w="28575">
            <a:solidFill>
              <a:schemeClr val="bg1"/>
            </a:solidFill>
          </a:ln>
        </p:spPr>
        <p:txBody>
          <a:bodyPr vert="horz" lIns="91440" tIns="45720" rIns="91440" bIns="45720" rtlCol="0">
            <a:noAutofit/>
          </a:bodyPr>
          <a:lstStyle>
            <a:lvl1pPr>
              <a:defRPr lang="en-GB"/>
            </a:lvl1pPr>
          </a:lstStyle>
          <a:p>
            <a:pPr lvl="0"/>
            <a:endParaRPr lang="en-GB"/>
          </a:p>
        </p:txBody>
      </p:sp>
      <p:sp>
        <p:nvSpPr>
          <p:cNvPr id="13" name="Picture Placeholder 11"/>
          <p:cNvSpPr>
            <a:spLocks noGrp="1"/>
          </p:cNvSpPr>
          <p:nvPr>
            <p:ph type="pic" sz="quarter" idx="17"/>
          </p:nvPr>
        </p:nvSpPr>
        <p:spPr>
          <a:xfrm>
            <a:off x="938213" y="3908959"/>
            <a:ext cx="1751486" cy="1751486"/>
          </a:xfrm>
          <a:solidFill>
            <a:schemeClr val="bg2"/>
          </a:solidFill>
          <a:ln w="28575">
            <a:solidFill>
              <a:schemeClr val="bg1"/>
            </a:solidFill>
          </a:ln>
        </p:spPr>
        <p:txBody>
          <a:bodyPr vert="horz" lIns="91440" tIns="45720" rIns="91440" bIns="45720" rtlCol="0">
            <a:noAutofit/>
          </a:bodyPr>
          <a:lstStyle>
            <a:lvl1pPr>
              <a:defRPr lang="en-GB"/>
            </a:lvl1pPr>
          </a:lstStyle>
          <a:p>
            <a:pPr lvl="0"/>
            <a:endParaRPr lang="en-GB"/>
          </a:p>
        </p:txBody>
      </p:sp>
      <p:sp>
        <p:nvSpPr>
          <p:cNvPr id="14"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3919012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ound picture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cxnSp>
        <p:nvCxnSpPr>
          <p:cNvPr id="4" name="Straight Connector 3"/>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5"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12" name="Picture Placeholder 11"/>
          <p:cNvSpPr>
            <a:spLocks noGrp="1"/>
          </p:cNvSpPr>
          <p:nvPr>
            <p:ph type="pic" sz="quarter" idx="11"/>
          </p:nvPr>
        </p:nvSpPr>
        <p:spPr>
          <a:xfrm>
            <a:off x="969963" y="1843395"/>
            <a:ext cx="2138669" cy="2138669"/>
          </a:xfrm>
          <a:prstGeom prst="ellipse">
            <a:avLst/>
          </a:prstGeom>
          <a:solidFill>
            <a:schemeClr val="bg2"/>
          </a:solidFill>
        </p:spPr>
        <p:txBody>
          <a:bodyPr/>
          <a:lstStyle/>
          <a:p>
            <a:endParaRPr lang="en-GB"/>
          </a:p>
        </p:txBody>
      </p:sp>
      <p:sp>
        <p:nvSpPr>
          <p:cNvPr id="13" name="Picture Placeholder 11"/>
          <p:cNvSpPr>
            <a:spLocks noGrp="1"/>
          </p:cNvSpPr>
          <p:nvPr>
            <p:ph type="pic" sz="quarter" idx="12"/>
          </p:nvPr>
        </p:nvSpPr>
        <p:spPr>
          <a:xfrm>
            <a:off x="3581400" y="1843394"/>
            <a:ext cx="2138669" cy="2138669"/>
          </a:xfrm>
          <a:prstGeom prst="ellipse">
            <a:avLst/>
          </a:prstGeom>
          <a:solidFill>
            <a:schemeClr val="bg2"/>
          </a:solidFill>
        </p:spPr>
        <p:txBody>
          <a:bodyPr/>
          <a:lstStyle/>
          <a:p>
            <a:endParaRPr lang="en-GB"/>
          </a:p>
        </p:txBody>
      </p:sp>
      <p:sp>
        <p:nvSpPr>
          <p:cNvPr id="14" name="Picture Placeholder 11"/>
          <p:cNvSpPr>
            <a:spLocks noGrp="1"/>
          </p:cNvSpPr>
          <p:nvPr>
            <p:ph type="pic" sz="quarter" idx="13"/>
          </p:nvPr>
        </p:nvSpPr>
        <p:spPr>
          <a:xfrm>
            <a:off x="6192837" y="1843393"/>
            <a:ext cx="2138669" cy="2138669"/>
          </a:xfrm>
          <a:prstGeom prst="ellipse">
            <a:avLst/>
          </a:prstGeom>
          <a:solidFill>
            <a:schemeClr val="bg2"/>
          </a:solidFill>
        </p:spPr>
        <p:txBody>
          <a:bodyPr/>
          <a:lstStyle/>
          <a:p>
            <a:endParaRPr lang="en-GB"/>
          </a:p>
        </p:txBody>
      </p:sp>
      <p:sp>
        <p:nvSpPr>
          <p:cNvPr id="15" name="Picture Placeholder 11"/>
          <p:cNvSpPr>
            <a:spLocks noGrp="1"/>
          </p:cNvSpPr>
          <p:nvPr>
            <p:ph type="pic" sz="quarter" idx="14"/>
          </p:nvPr>
        </p:nvSpPr>
        <p:spPr>
          <a:xfrm>
            <a:off x="8804274" y="1843392"/>
            <a:ext cx="2138669" cy="2138669"/>
          </a:xfrm>
          <a:prstGeom prst="ellipse">
            <a:avLst/>
          </a:prstGeom>
          <a:solidFill>
            <a:schemeClr val="bg2"/>
          </a:solidFill>
        </p:spPr>
        <p:txBody>
          <a:bodyPr/>
          <a:lstStyle/>
          <a:p>
            <a:endParaRPr lang="en-GB"/>
          </a:p>
        </p:txBody>
      </p:sp>
    </p:spTree>
    <p:extLst>
      <p:ext uri="{BB962C8B-B14F-4D97-AF65-F5344CB8AC3E}">
        <p14:creationId xmlns:p14="http://schemas.microsoft.com/office/powerpoint/2010/main" val="1083983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ln w="28575">
            <a:solidFill>
              <a:schemeClr val="accent5"/>
            </a:solidFill>
          </a:ln>
        </p:spPr>
        <p:txBody>
          <a:bodyPr/>
          <a:lstStyle/>
          <a:p>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4660710" y="1992572"/>
            <a:ext cx="710366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dirty="0"/>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spcBef>
                <a:spcPts val="0"/>
              </a:spcBef>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19"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50" r:id="rId6"/>
    <p:sldLayoutId id="2147483660" r:id="rId7"/>
    <p:sldLayoutId id="2147483652" r:id="rId8"/>
    <p:sldLayoutId id="2147483661" r:id="rId9"/>
    <p:sldLayoutId id="2147483653" r:id="rId10"/>
    <p:sldLayoutId id="2147483658" r:id="rId11"/>
    <p:sldLayoutId id="2147483663" r:id="rId12"/>
    <p:sldLayoutId id="2147483664" r:id="rId13"/>
    <p:sldLayoutId id="2147483665" r:id="rId14"/>
    <p:sldLayoutId id="2147483659" r:id="rId15"/>
    <p:sldLayoutId id="2147483654" r:id="rId16"/>
    <p:sldLayoutId id="2147483655" r:id="rId17"/>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71089" y="1974099"/>
            <a:ext cx="10065224" cy="2149523"/>
          </a:xfrm>
        </p:spPr>
        <p:txBody>
          <a:bodyPr>
            <a:noAutofit/>
          </a:bodyPr>
          <a:lstStyle/>
          <a:p>
            <a:r>
              <a:rPr lang="en-IE" dirty="0"/>
              <a:t>E</a:t>
            </a:r>
            <a:r>
              <a:rPr lang="hu-HU" dirty="0" err="1"/>
              <a:t>uropean</a:t>
            </a:r>
            <a:r>
              <a:rPr lang="hu-HU" dirty="0"/>
              <a:t> </a:t>
            </a:r>
            <a:r>
              <a:rPr lang="hu-HU" dirty="0" err="1"/>
              <a:t>Vocational</a:t>
            </a:r>
            <a:r>
              <a:rPr lang="hu-HU" dirty="0"/>
              <a:t> </a:t>
            </a:r>
            <a:br>
              <a:rPr lang="hu-HU" dirty="0"/>
            </a:br>
            <a:r>
              <a:rPr lang="hu-HU" dirty="0" err="1"/>
              <a:t>Core</a:t>
            </a:r>
            <a:r>
              <a:rPr lang="hu-HU" dirty="0"/>
              <a:t> </a:t>
            </a:r>
            <a:r>
              <a:rPr lang="hu-HU" dirty="0" err="1"/>
              <a:t>Profiles</a:t>
            </a:r>
            <a:endParaRPr lang="en-GB" dirty="0"/>
          </a:p>
        </p:txBody>
      </p:sp>
      <p:sp>
        <p:nvSpPr>
          <p:cNvPr id="8" name="Text Placeholder 7"/>
          <p:cNvSpPr>
            <a:spLocks noGrp="1"/>
          </p:cNvSpPr>
          <p:nvPr>
            <p:ph type="body" sz="quarter" idx="13"/>
          </p:nvPr>
        </p:nvSpPr>
        <p:spPr/>
        <p:txBody>
          <a:bodyPr/>
          <a:lstStyle/>
          <a:p>
            <a:r>
              <a:rPr lang="hu-HU" dirty="0">
                <a:solidFill>
                  <a:schemeClr val="accent5"/>
                </a:solidFill>
              </a:rPr>
              <a:t>Kinga Szebeni, DG EMPL E3</a:t>
            </a:r>
            <a:endParaRPr lang="en-GB" dirty="0"/>
          </a:p>
        </p:txBody>
      </p:sp>
    </p:spTree>
    <p:extLst>
      <p:ext uri="{BB962C8B-B14F-4D97-AF65-F5344CB8AC3E}">
        <p14:creationId xmlns:p14="http://schemas.microsoft.com/office/powerpoint/2010/main" val="112137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9121" y="417023"/>
            <a:ext cx="10593205" cy="782357"/>
          </a:xfrm>
        </p:spPr>
        <p:txBody>
          <a:bodyPr/>
          <a:lstStyle/>
          <a:p>
            <a:r>
              <a:rPr lang="hu-HU" dirty="0" err="1"/>
              <a:t>EVCPs</a:t>
            </a:r>
            <a:r>
              <a:rPr lang="hu-HU"/>
              <a:t> - </a:t>
            </a:r>
            <a:r>
              <a:rPr lang="hu-HU" dirty="0"/>
              <a:t>context</a:t>
            </a:r>
            <a:endParaRPr lang="en-GB" dirty="0"/>
          </a:p>
        </p:txBody>
      </p:sp>
      <p:sp>
        <p:nvSpPr>
          <p:cNvPr id="3" name="Oval 2"/>
          <p:cNvSpPr/>
          <p:nvPr/>
        </p:nvSpPr>
        <p:spPr>
          <a:xfrm>
            <a:off x="8207099" y="3412641"/>
            <a:ext cx="2733343" cy="273334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000" b="1" dirty="0"/>
              <a:t>  </a:t>
            </a:r>
          </a:p>
          <a:p>
            <a:pPr algn="ctr"/>
            <a:r>
              <a:rPr lang="hu-HU" sz="2000" b="1" dirty="0"/>
              <a:t>European </a:t>
            </a:r>
            <a:r>
              <a:rPr lang="hu-HU" sz="2000" b="1" dirty="0" err="1"/>
              <a:t>Pillar</a:t>
            </a:r>
            <a:r>
              <a:rPr lang="hu-HU" sz="2000" b="1" dirty="0"/>
              <a:t> of </a:t>
            </a:r>
            <a:r>
              <a:rPr lang="hu-HU" sz="2000" b="1" dirty="0" err="1"/>
              <a:t>Social</a:t>
            </a:r>
            <a:r>
              <a:rPr lang="hu-HU" sz="2000" b="1" dirty="0"/>
              <a:t> Right</a:t>
            </a:r>
          </a:p>
          <a:p>
            <a:pPr algn="ctr"/>
            <a:r>
              <a:rPr lang="hu-HU" sz="2000" dirty="0"/>
              <a:t>- </a:t>
            </a:r>
            <a:r>
              <a:rPr lang="hu-HU" sz="1600" dirty="0" err="1"/>
              <a:t>Principles</a:t>
            </a:r>
            <a:r>
              <a:rPr lang="hu-HU" sz="1600" dirty="0"/>
              <a:t> 1 &amp;  4  </a:t>
            </a:r>
          </a:p>
          <a:p>
            <a:pPr algn="ctr"/>
            <a:endParaRPr lang="en-GB" sz="2000" dirty="0"/>
          </a:p>
        </p:txBody>
      </p:sp>
      <p:sp>
        <p:nvSpPr>
          <p:cNvPr id="4" name="Oval 3"/>
          <p:cNvSpPr/>
          <p:nvPr/>
        </p:nvSpPr>
        <p:spPr>
          <a:xfrm>
            <a:off x="8367637" y="1453135"/>
            <a:ext cx="2175658" cy="200445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5" name="Oval 4"/>
          <p:cNvSpPr/>
          <p:nvPr/>
        </p:nvSpPr>
        <p:spPr>
          <a:xfrm>
            <a:off x="5169515" y="1371324"/>
            <a:ext cx="3733192" cy="360608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684816" y="3745214"/>
            <a:ext cx="2631801" cy="2568521"/>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8" name="Oval 7"/>
          <p:cNvSpPr/>
          <p:nvPr/>
        </p:nvSpPr>
        <p:spPr>
          <a:xfrm>
            <a:off x="2955316" y="1327717"/>
            <a:ext cx="2733343" cy="27333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2000" dirty="0">
              <a:solidFill>
                <a:schemeClr val="bg1"/>
              </a:solidFill>
            </a:endParaRPr>
          </a:p>
        </p:txBody>
      </p:sp>
      <p:sp>
        <p:nvSpPr>
          <p:cNvPr id="9" name="TextBox 8"/>
          <p:cNvSpPr txBox="1"/>
          <p:nvPr/>
        </p:nvSpPr>
        <p:spPr>
          <a:xfrm>
            <a:off x="5788852" y="2271809"/>
            <a:ext cx="3243692" cy="1938992"/>
          </a:xfrm>
          <a:prstGeom prst="rect">
            <a:avLst/>
          </a:prstGeom>
          <a:noFill/>
        </p:spPr>
        <p:txBody>
          <a:bodyPr wrap="square" rtlCol="0">
            <a:spAutoFit/>
          </a:bodyPr>
          <a:lstStyle/>
          <a:p>
            <a:r>
              <a:rPr lang="hu-HU" sz="2000" b="1" dirty="0">
                <a:solidFill>
                  <a:schemeClr val="tx2"/>
                </a:solidFill>
              </a:rPr>
              <a:t>VET </a:t>
            </a:r>
            <a:r>
              <a:rPr lang="hu-HU" sz="2000" b="1" dirty="0" err="1">
                <a:solidFill>
                  <a:schemeClr val="tx2"/>
                </a:solidFill>
              </a:rPr>
              <a:t>Recommendation</a:t>
            </a:r>
            <a:endParaRPr lang="hu-HU" sz="2000" b="1" dirty="0">
              <a:solidFill>
                <a:schemeClr val="tx2"/>
              </a:solidFill>
            </a:endParaRPr>
          </a:p>
          <a:p>
            <a:pPr marL="285750" indent="-285750">
              <a:buFontTx/>
              <a:buChar char="-"/>
            </a:pPr>
            <a:r>
              <a:rPr lang="hu-HU" sz="2000" dirty="0" err="1">
                <a:solidFill>
                  <a:schemeClr val="tx2"/>
                </a:solidFill>
              </a:rPr>
              <a:t>Transparency</a:t>
            </a:r>
            <a:endParaRPr lang="hu-HU" sz="2000" dirty="0">
              <a:solidFill>
                <a:schemeClr val="tx2"/>
              </a:solidFill>
            </a:endParaRPr>
          </a:p>
          <a:p>
            <a:pPr marL="285750" indent="-285750">
              <a:buFontTx/>
              <a:buChar char="-"/>
            </a:pPr>
            <a:r>
              <a:rPr lang="hu-HU" sz="2000" dirty="0" err="1">
                <a:solidFill>
                  <a:schemeClr val="tx2"/>
                </a:solidFill>
              </a:rPr>
              <a:t>Recognisiton</a:t>
            </a:r>
            <a:endParaRPr lang="hu-HU" sz="2000" dirty="0">
              <a:solidFill>
                <a:schemeClr val="tx2"/>
              </a:solidFill>
            </a:endParaRPr>
          </a:p>
          <a:p>
            <a:pPr marL="285750" indent="-285750">
              <a:buFontTx/>
              <a:buChar char="-"/>
            </a:pPr>
            <a:r>
              <a:rPr lang="hu-HU" sz="2000" dirty="0" err="1">
                <a:solidFill>
                  <a:schemeClr val="tx2"/>
                </a:solidFill>
              </a:rPr>
              <a:t>Mobility</a:t>
            </a:r>
            <a:endParaRPr lang="hu-HU" sz="2000" dirty="0">
              <a:solidFill>
                <a:schemeClr val="tx2"/>
              </a:solidFill>
            </a:endParaRPr>
          </a:p>
          <a:p>
            <a:pPr marL="285750" indent="-285750">
              <a:buFontTx/>
              <a:buChar char="-"/>
            </a:pPr>
            <a:r>
              <a:rPr lang="hu-HU" sz="2000" dirty="0">
                <a:solidFill>
                  <a:schemeClr val="tx2"/>
                </a:solidFill>
              </a:rPr>
              <a:t>Europass</a:t>
            </a:r>
          </a:p>
          <a:p>
            <a:pPr marL="285750" indent="-285750">
              <a:buFontTx/>
              <a:buChar char="-"/>
            </a:pPr>
            <a:r>
              <a:rPr lang="hu-HU" sz="2000" dirty="0">
                <a:solidFill>
                  <a:schemeClr val="tx2"/>
                </a:solidFill>
              </a:rPr>
              <a:t>Digital </a:t>
            </a:r>
            <a:r>
              <a:rPr lang="hu-HU" sz="2000" dirty="0" err="1">
                <a:solidFill>
                  <a:schemeClr val="tx2"/>
                </a:solidFill>
              </a:rPr>
              <a:t>content</a:t>
            </a:r>
            <a:endParaRPr lang="en-GB" sz="2000" dirty="0">
              <a:solidFill>
                <a:schemeClr val="tx2"/>
              </a:solidFill>
            </a:endParaRPr>
          </a:p>
        </p:txBody>
      </p:sp>
      <p:sp>
        <p:nvSpPr>
          <p:cNvPr id="12" name="Oval 11"/>
          <p:cNvSpPr/>
          <p:nvPr/>
        </p:nvSpPr>
        <p:spPr>
          <a:xfrm>
            <a:off x="6262183" y="4595467"/>
            <a:ext cx="2085690" cy="1949039"/>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13" name="TextBox 12"/>
          <p:cNvSpPr txBox="1"/>
          <p:nvPr/>
        </p:nvSpPr>
        <p:spPr>
          <a:xfrm>
            <a:off x="293678" y="3169270"/>
            <a:ext cx="2798734" cy="2554545"/>
          </a:xfrm>
          <a:prstGeom prst="rect">
            <a:avLst/>
          </a:prstGeom>
          <a:noFill/>
        </p:spPr>
        <p:txBody>
          <a:bodyPr wrap="square" rtlCol="0">
            <a:spAutoFit/>
          </a:bodyPr>
          <a:lstStyle/>
          <a:p>
            <a:r>
              <a:rPr lang="hu-HU" sz="4000" dirty="0" err="1">
                <a:solidFill>
                  <a:schemeClr val="tx2"/>
                </a:solidFill>
                <a:latin typeface="+mj-lt"/>
                <a:ea typeface="+mj-ea"/>
                <a:cs typeface="+mj-cs"/>
              </a:rPr>
              <a:t>Exploring</a:t>
            </a:r>
            <a:endParaRPr lang="hu-HU" sz="4000" dirty="0">
              <a:solidFill>
                <a:schemeClr val="tx2"/>
              </a:solidFill>
              <a:latin typeface="+mj-lt"/>
              <a:ea typeface="+mj-ea"/>
              <a:cs typeface="+mj-cs"/>
            </a:endParaRPr>
          </a:p>
          <a:p>
            <a:pPr marL="285750" indent="-285750">
              <a:buFontTx/>
              <a:buChar char="-"/>
            </a:pPr>
            <a:r>
              <a:rPr lang="hu-HU" sz="4000" dirty="0" err="1">
                <a:solidFill>
                  <a:schemeClr val="tx2"/>
                </a:solidFill>
                <a:latin typeface="+mj-lt"/>
                <a:ea typeface="+mj-ea"/>
                <a:cs typeface="+mj-cs"/>
              </a:rPr>
              <a:t>needs</a:t>
            </a:r>
            <a:endParaRPr lang="hu-HU" sz="4000" dirty="0">
              <a:solidFill>
                <a:schemeClr val="tx2"/>
              </a:solidFill>
              <a:latin typeface="+mj-lt"/>
              <a:ea typeface="+mj-ea"/>
              <a:cs typeface="+mj-cs"/>
            </a:endParaRPr>
          </a:p>
          <a:p>
            <a:pPr marL="285750" indent="-285750">
              <a:buFontTx/>
              <a:buChar char="-"/>
            </a:pPr>
            <a:r>
              <a:rPr lang="hu-HU" sz="4000" dirty="0" err="1">
                <a:solidFill>
                  <a:schemeClr val="tx2"/>
                </a:solidFill>
                <a:latin typeface="+mj-lt"/>
                <a:ea typeface="+mj-ea"/>
                <a:cs typeface="+mj-cs"/>
              </a:rPr>
              <a:t>feasibility</a:t>
            </a:r>
            <a:endParaRPr lang="hu-HU" sz="4000" dirty="0">
              <a:solidFill>
                <a:schemeClr val="tx2"/>
              </a:solidFill>
              <a:latin typeface="+mj-lt"/>
              <a:ea typeface="+mj-ea"/>
              <a:cs typeface="+mj-cs"/>
            </a:endParaRPr>
          </a:p>
          <a:p>
            <a:pPr marL="285750" indent="-285750">
              <a:buFontTx/>
              <a:buChar char="-"/>
            </a:pPr>
            <a:r>
              <a:rPr lang="hu-HU" sz="4000" dirty="0">
                <a:solidFill>
                  <a:schemeClr val="tx2"/>
                </a:solidFill>
                <a:latin typeface="+mj-lt"/>
                <a:ea typeface="+mj-ea"/>
                <a:cs typeface="+mj-cs"/>
              </a:rPr>
              <a:t>cost</a:t>
            </a:r>
            <a:r>
              <a:rPr lang="hu-HU" dirty="0"/>
              <a:t> </a:t>
            </a:r>
            <a:endParaRPr lang="en-GB" dirty="0"/>
          </a:p>
        </p:txBody>
      </p:sp>
      <p:sp>
        <p:nvSpPr>
          <p:cNvPr id="14" name="TextBox 13"/>
          <p:cNvSpPr txBox="1"/>
          <p:nvPr/>
        </p:nvSpPr>
        <p:spPr>
          <a:xfrm>
            <a:off x="3092413" y="1791855"/>
            <a:ext cx="2566602" cy="2092881"/>
          </a:xfrm>
          <a:prstGeom prst="rect">
            <a:avLst/>
          </a:prstGeom>
          <a:noFill/>
        </p:spPr>
        <p:txBody>
          <a:bodyPr wrap="square" rtlCol="0">
            <a:spAutoFit/>
          </a:bodyPr>
          <a:lstStyle/>
          <a:p>
            <a:pPr algn="ctr"/>
            <a:r>
              <a:rPr lang="hu-HU" sz="2000" b="1" dirty="0">
                <a:solidFill>
                  <a:schemeClr val="bg1"/>
                </a:solidFill>
              </a:rPr>
              <a:t>European </a:t>
            </a:r>
            <a:r>
              <a:rPr lang="hu-HU" sz="2000" b="1" dirty="0" err="1">
                <a:solidFill>
                  <a:schemeClr val="bg1"/>
                </a:solidFill>
              </a:rPr>
              <a:t>Skills</a:t>
            </a:r>
            <a:r>
              <a:rPr lang="hu-HU" sz="2000" b="1" dirty="0">
                <a:solidFill>
                  <a:schemeClr val="bg1"/>
                </a:solidFill>
              </a:rPr>
              <a:t> Agenda</a:t>
            </a:r>
          </a:p>
          <a:p>
            <a:pPr marL="285750" indent="-285750">
              <a:buFontTx/>
              <a:buChar char="-"/>
            </a:pPr>
            <a:r>
              <a:rPr lang="hu-HU" dirty="0" err="1">
                <a:solidFill>
                  <a:schemeClr val="bg1"/>
                </a:solidFill>
              </a:rPr>
              <a:t>internationalisation</a:t>
            </a:r>
            <a:endParaRPr lang="hu-HU" dirty="0">
              <a:solidFill>
                <a:schemeClr val="bg1"/>
              </a:solidFill>
            </a:endParaRPr>
          </a:p>
          <a:p>
            <a:pPr marL="285750" indent="-285750">
              <a:buFontTx/>
              <a:buChar char="-"/>
            </a:pPr>
            <a:r>
              <a:rPr lang="hu-HU" dirty="0">
                <a:solidFill>
                  <a:schemeClr val="bg1"/>
                </a:solidFill>
              </a:rPr>
              <a:t>excellence</a:t>
            </a:r>
          </a:p>
          <a:p>
            <a:pPr marL="285750" indent="-285750">
              <a:buFontTx/>
              <a:buChar char="-"/>
            </a:pPr>
            <a:r>
              <a:rPr lang="hu-HU" dirty="0" err="1">
                <a:solidFill>
                  <a:schemeClr val="bg1"/>
                </a:solidFill>
              </a:rPr>
              <a:t>joint</a:t>
            </a:r>
            <a:r>
              <a:rPr lang="hu-HU" dirty="0">
                <a:solidFill>
                  <a:schemeClr val="bg1"/>
                </a:solidFill>
              </a:rPr>
              <a:t> </a:t>
            </a:r>
            <a:r>
              <a:rPr lang="hu-HU" dirty="0" err="1">
                <a:solidFill>
                  <a:schemeClr val="bg1"/>
                </a:solidFill>
              </a:rPr>
              <a:t>developments</a:t>
            </a:r>
            <a:endParaRPr lang="hu-HU" dirty="0">
              <a:solidFill>
                <a:schemeClr val="bg1"/>
              </a:solidFill>
            </a:endParaRPr>
          </a:p>
          <a:p>
            <a:pPr marL="285750" indent="-285750">
              <a:buFontTx/>
              <a:buChar char="-"/>
            </a:pPr>
            <a:endParaRPr lang="hu-HU" dirty="0">
              <a:solidFill>
                <a:schemeClr val="bg1"/>
              </a:solidFill>
            </a:endParaRPr>
          </a:p>
          <a:p>
            <a:endParaRPr lang="en-GB" dirty="0"/>
          </a:p>
        </p:txBody>
      </p:sp>
      <p:sp>
        <p:nvSpPr>
          <p:cNvPr id="16" name="TextBox 15"/>
          <p:cNvSpPr txBox="1"/>
          <p:nvPr/>
        </p:nvSpPr>
        <p:spPr>
          <a:xfrm>
            <a:off x="3924707" y="4551069"/>
            <a:ext cx="2068193" cy="400110"/>
          </a:xfrm>
          <a:prstGeom prst="rect">
            <a:avLst/>
          </a:prstGeom>
          <a:noFill/>
        </p:spPr>
        <p:txBody>
          <a:bodyPr wrap="square" rtlCol="0">
            <a:spAutoFit/>
          </a:bodyPr>
          <a:lstStyle/>
          <a:p>
            <a:endParaRPr lang="en-GB" sz="2000" b="1" dirty="0">
              <a:solidFill>
                <a:schemeClr val="bg1"/>
              </a:solidFill>
            </a:endParaRPr>
          </a:p>
        </p:txBody>
      </p:sp>
      <p:sp>
        <p:nvSpPr>
          <p:cNvPr id="17" name="TextBox 16"/>
          <p:cNvSpPr txBox="1"/>
          <p:nvPr/>
        </p:nvSpPr>
        <p:spPr>
          <a:xfrm>
            <a:off x="5551449" y="2955441"/>
            <a:ext cx="914400" cy="914400"/>
          </a:xfrm>
          <a:prstGeom prst="rect">
            <a:avLst/>
          </a:prstGeom>
          <a:noFill/>
        </p:spPr>
        <p:txBody>
          <a:bodyPr wrap="square" rtlCol="0">
            <a:spAutoFit/>
          </a:bodyPr>
          <a:lstStyle/>
          <a:p>
            <a:endParaRPr lang="en-GB" dirty="0"/>
          </a:p>
        </p:txBody>
      </p:sp>
      <p:sp>
        <p:nvSpPr>
          <p:cNvPr id="20" name="Rectangle 19"/>
          <p:cNvSpPr/>
          <p:nvPr/>
        </p:nvSpPr>
        <p:spPr>
          <a:xfrm>
            <a:off x="3933196" y="4583162"/>
            <a:ext cx="2391910" cy="923330"/>
          </a:xfrm>
          <a:prstGeom prst="rect">
            <a:avLst/>
          </a:prstGeom>
        </p:spPr>
        <p:txBody>
          <a:bodyPr wrap="square">
            <a:spAutoFit/>
          </a:bodyPr>
          <a:lstStyle/>
          <a:p>
            <a:r>
              <a:rPr lang="hu-HU" b="1" dirty="0">
                <a:solidFill>
                  <a:schemeClr val="bg1"/>
                </a:solidFill>
              </a:rPr>
              <a:t>EP </a:t>
            </a:r>
            <a:r>
              <a:rPr lang="hu-HU" b="1" dirty="0" err="1">
                <a:solidFill>
                  <a:schemeClr val="bg1"/>
                </a:solidFill>
              </a:rPr>
              <a:t>Resolution</a:t>
            </a:r>
            <a:r>
              <a:rPr lang="hu-HU" b="1" dirty="0">
                <a:solidFill>
                  <a:schemeClr val="bg1"/>
                </a:solidFill>
              </a:rPr>
              <a:t> </a:t>
            </a:r>
            <a:r>
              <a:rPr lang="hu-HU" b="1" dirty="0" err="1">
                <a:solidFill>
                  <a:schemeClr val="bg1"/>
                </a:solidFill>
              </a:rPr>
              <a:t>on</a:t>
            </a:r>
            <a:r>
              <a:rPr lang="hu-HU" b="1" dirty="0">
                <a:solidFill>
                  <a:schemeClr val="bg1"/>
                </a:solidFill>
              </a:rPr>
              <a:t> </a:t>
            </a:r>
            <a:r>
              <a:rPr lang="hu-HU" b="1" dirty="0" err="1">
                <a:solidFill>
                  <a:schemeClr val="bg1"/>
                </a:solidFill>
              </a:rPr>
              <a:t>the</a:t>
            </a:r>
            <a:r>
              <a:rPr lang="hu-HU" b="1" dirty="0">
                <a:solidFill>
                  <a:schemeClr val="bg1"/>
                </a:solidFill>
              </a:rPr>
              <a:t> VET </a:t>
            </a:r>
            <a:r>
              <a:rPr lang="hu-HU" b="1" dirty="0" err="1">
                <a:solidFill>
                  <a:schemeClr val="bg1"/>
                </a:solidFill>
              </a:rPr>
              <a:t>Rec</a:t>
            </a:r>
            <a:endParaRPr lang="hu-HU" b="1" dirty="0">
              <a:solidFill>
                <a:schemeClr val="bg1"/>
              </a:solidFill>
            </a:endParaRPr>
          </a:p>
          <a:p>
            <a:r>
              <a:rPr lang="hu-HU" dirty="0">
                <a:solidFill>
                  <a:schemeClr val="bg1"/>
                </a:solidFill>
              </a:rPr>
              <a:t>- Online EU Platform</a:t>
            </a:r>
            <a:endParaRPr lang="en-GB" dirty="0">
              <a:solidFill>
                <a:schemeClr val="bg1"/>
              </a:solidFill>
            </a:endParaRPr>
          </a:p>
        </p:txBody>
      </p:sp>
      <p:sp>
        <p:nvSpPr>
          <p:cNvPr id="21" name="TextBox 20"/>
          <p:cNvSpPr txBox="1"/>
          <p:nvPr/>
        </p:nvSpPr>
        <p:spPr>
          <a:xfrm>
            <a:off x="8768562" y="2078835"/>
            <a:ext cx="2165770" cy="861774"/>
          </a:xfrm>
          <a:prstGeom prst="rect">
            <a:avLst/>
          </a:prstGeom>
          <a:noFill/>
        </p:spPr>
        <p:txBody>
          <a:bodyPr wrap="square" rtlCol="0">
            <a:spAutoFit/>
          </a:bodyPr>
          <a:lstStyle/>
          <a:p>
            <a:r>
              <a:rPr lang="hu-HU" b="1" dirty="0">
                <a:solidFill>
                  <a:schemeClr val="bg1"/>
                </a:solidFill>
              </a:rPr>
              <a:t>ACVT, DGVT</a:t>
            </a:r>
          </a:p>
          <a:p>
            <a:pPr marL="285750" indent="-285750">
              <a:buFontTx/>
              <a:buChar char="-"/>
            </a:pPr>
            <a:r>
              <a:rPr lang="hu-HU" sz="1600" dirty="0" err="1">
                <a:solidFill>
                  <a:schemeClr val="bg1"/>
                </a:solidFill>
              </a:rPr>
              <a:t>Subsidiarity</a:t>
            </a:r>
            <a:endParaRPr lang="hu-HU" sz="1600" dirty="0">
              <a:solidFill>
                <a:schemeClr val="bg1"/>
              </a:solidFill>
            </a:endParaRPr>
          </a:p>
          <a:p>
            <a:pPr marL="285750" indent="-285750">
              <a:buFontTx/>
              <a:buChar char="-"/>
            </a:pPr>
            <a:r>
              <a:rPr lang="hu-HU" sz="1600" dirty="0">
                <a:solidFill>
                  <a:schemeClr val="bg1"/>
                </a:solidFill>
              </a:rPr>
              <a:t>QA</a:t>
            </a:r>
            <a:endParaRPr lang="en-GB" sz="1600" dirty="0">
              <a:solidFill>
                <a:schemeClr val="bg1"/>
              </a:solidFill>
            </a:endParaRPr>
          </a:p>
        </p:txBody>
      </p:sp>
      <p:sp>
        <p:nvSpPr>
          <p:cNvPr id="22" name="TextBox 21"/>
          <p:cNvSpPr txBox="1"/>
          <p:nvPr/>
        </p:nvSpPr>
        <p:spPr>
          <a:xfrm>
            <a:off x="6333595" y="5111286"/>
            <a:ext cx="1935355" cy="923330"/>
          </a:xfrm>
          <a:prstGeom prst="rect">
            <a:avLst/>
          </a:prstGeom>
          <a:noFill/>
        </p:spPr>
        <p:txBody>
          <a:bodyPr wrap="square" rtlCol="0">
            <a:spAutoFit/>
          </a:bodyPr>
          <a:lstStyle/>
          <a:p>
            <a:r>
              <a:rPr lang="hu-HU" b="1" dirty="0" err="1">
                <a:solidFill>
                  <a:schemeClr val="bg1"/>
                </a:solidFill>
              </a:rPr>
              <a:t>Social</a:t>
            </a:r>
            <a:r>
              <a:rPr lang="hu-HU" b="1" dirty="0">
                <a:solidFill>
                  <a:schemeClr val="bg1"/>
                </a:solidFill>
              </a:rPr>
              <a:t> </a:t>
            </a:r>
            <a:r>
              <a:rPr lang="hu-HU" b="1" dirty="0" err="1">
                <a:solidFill>
                  <a:schemeClr val="bg1"/>
                </a:solidFill>
              </a:rPr>
              <a:t>Partners</a:t>
            </a:r>
            <a:endParaRPr lang="hu-HU" b="1" dirty="0">
              <a:solidFill>
                <a:schemeClr val="bg1"/>
              </a:solidFill>
            </a:endParaRPr>
          </a:p>
          <a:p>
            <a:pPr marL="285750" indent="-285750">
              <a:buFontTx/>
              <a:buChar char="-"/>
            </a:pPr>
            <a:r>
              <a:rPr lang="hu-HU" dirty="0">
                <a:solidFill>
                  <a:schemeClr val="bg1"/>
                </a:solidFill>
              </a:rPr>
              <a:t>EU </a:t>
            </a:r>
            <a:r>
              <a:rPr lang="hu-HU" dirty="0" err="1">
                <a:solidFill>
                  <a:schemeClr val="bg1"/>
                </a:solidFill>
              </a:rPr>
              <a:t>tools</a:t>
            </a:r>
            <a:endParaRPr lang="hu-HU" dirty="0">
              <a:solidFill>
                <a:schemeClr val="bg1"/>
              </a:solidFill>
            </a:endParaRPr>
          </a:p>
          <a:p>
            <a:pPr marL="285750" indent="-285750">
              <a:buFontTx/>
              <a:buChar char="-"/>
            </a:pPr>
            <a:r>
              <a:rPr lang="hu-HU" dirty="0">
                <a:solidFill>
                  <a:schemeClr val="bg1"/>
                </a:solidFill>
              </a:rPr>
              <a:t>digitalisation</a:t>
            </a:r>
            <a:endParaRPr lang="en-GB" dirty="0">
              <a:solidFill>
                <a:schemeClr val="bg1"/>
              </a:solidFill>
            </a:endParaRPr>
          </a:p>
        </p:txBody>
      </p:sp>
      <p:sp>
        <p:nvSpPr>
          <p:cNvPr id="23" name="Oval 22"/>
          <p:cNvSpPr/>
          <p:nvPr/>
        </p:nvSpPr>
        <p:spPr>
          <a:xfrm>
            <a:off x="6118714" y="147380"/>
            <a:ext cx="2190463" cy="199590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24" name="TextBox 23"/>
          <p:cNvSpPr txBox="1"/>
          <p:nvPr/>
        </p:nvSpPr>
        <p:spPr>
          <a:xfrm>
            <a:off x="6262183" y="481796"/>
            <a:ext cx="1975617" cy="1200329"/>
          </a:xfrm>
          <a:prstGeom prst="rect">
            <a:avLst/>
          </a:prstGeom>
          <a:noFill/>
        </p:spPr>
        <p:txBody>
          <a:bodyPr wrap="square" rtlCol="0">
            <a:spAutoFit/>
          </a:bodyPr>
          <a:lstStyle/>
          <a:p>
            <a:r>
              <a:rPr lang="hu-HU" dirty="0">
                <a:solidFill>
                  <a:schemeClr val="bg1"/>
                </a:solidFill>
              </a:rPr>
              <a:t>VET </a:t>
            </a:r>
            <a:r>
              <a:rPr lang="hu-HU" dirty="0" err="1">
                <a:solidFill>
                  <a:schemeClr val="bg1"/>
                </a:solidFill>
              </a:rPr>
              <a:t>Providers</a:t>
            </a:r>
            <a:endParaRPr lang="hu-HU" dirty="0">
              <a:solidFill>
                <a:schemeClr val="bg1"/>
              </a:solidFill>
            </a:endParaRPr>
          </a:p>
          <a:p>
            <a:pPr marL="285750" indent="-285750">
              <a:buFontTx/>
              <a:buChar char="-"/>
            </a:pPr>
            <a:r>
              <a:rPr lang="hu-HU" dirty="0" err="1">
                <a:solidFill>
                  <a:schemeClr val="bg1"/>
                </a:solidFill>
              </a:rPr>
              <a:t>Regional</a:t>
            </a:r>
            <a:r>
              <a:rPr lang="hu-HU" dirty="0">
                <a:solidFill>
                  <a:schemeClr val="bg1"/>
                </a:solidFill>
              </a:rPr>
              <a:t> vs. International</a:t>
            </a:r>
          </a:p>
          <a:p>
            <a:pPr marL="285750" indent="-285750">
              <a:buFontTx/>
              <a:buChar char="-"/>
            </a:pPr>
            <a:r>
              <a:rPr lang="hu-HU" dirty="0" err="1">
                <a:solidFill>
                  <a:schemeClr val="bg1"/>
                </a:solidFill>
              </a:rPr>
              <a:t>Teachers</a:t>
            </a:r>
            <a:endParaRPr lang="en-GB" dirty="0">
              <a:solidFill>
                <a:schemeClr val="bg1"/>
              </a:solidFill>
            </a:endParaRPr>
          </a:p>
        </p:txBody>
      </p:sp>
    </p:spTree>
    <p:extLst>
      <p:ext uri="{BB962C8B-B14F-4D97-AF65-F5344CB8AC3E}">
        <p14:creationId xmlns:p14="http://schemas.microsoft.com/office/powerpoint/2010/main" val="1178708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0623" y="1696316"/>
            <a:ext cx="10905699" cy="4916920"/>
          </a:xfrm>
        </p:spPr>
        <p:txBody>
          <a:bodyPr/>
          <a:lstStyle/>
          <a:p>
            <a:pPr marL="895350" lvl="2" indent="-712788">
              <a:buNone/>
            </a:pPr>
            <a:r>
              <a:rPr lang="en-GB" sz="2200" u="sng" dirty="0"/>
              <a:t>Desk research analysis</a:t>
            </a:r>
            <a:r>
              <a:rPr lang="en-GB" sz="2200" dirty="0"/>
              <a:t> </a:t>
            </a:r>
            <a:r>
              <a:rPr lang="hu-HU" sz="2200" dirty="0"/>
              <a:t>- </a:t>
            </a:r>
            <a:r>
              <a:rPr lang="hu-HU" sz="2200" dirty="0" err="1"/>
              <a:t>existing</a:t>
            </a:r>
            <a:r>
              <a:rPr lang="hu-HU" sz="2200" dirty="0"/>
              <a:t> </a:t>
            </a:r>
            <a:r>
              <a:rPr lang="hu-HU" sz="2200" dirty="0" err="1"/>
              <a:t>transparency</a:t>
            </a:r>
            <a:r>
              <a:rPr lang="hu-HU" sz="2200" dirty="0"/>
              <a:t>/</a:t>
            </a:r>
            <a:r>
              <a:rPr lang="hu-HU" sz="2200" dirty="0" err="1"/>
              <a:t>reference</a:t>
            </a:r>
            <a:r>
              <a:rPr lang="hu-HU" sz="2200" dirty="0"/>
              <a:t> </a:t>
            </a:r>
            <a:r>
              <a:rPr lang="hu-HU" sz="2200" dirty="0" err="1"/>
              <a:t>tools</a:t>
            </a:r>
            <a:r>
              <a:rPr lang="hu-HU" sz="2200" dirty="0"/>
              <a:t>, </a:t>
            </a:r>
            <a:r>
              <a:rPr lang="hu-HU" sz="2200" dirty="0" err="1"/>
              <a:t>initiatives</a:t>
            </a:r>
            <a:r>
              <a:rPr lang="hu-HU" sz="2200" dirty="0"/>
              <a:t> and </a:t>
            </a:r>
            <a:r>
              <a:rPr lang="hu-HU" sz="2200" dirty="0" err="1"/>
              <a:t>approaches</a:t>
            </a:r>
            <a:r>
              <a:rPr lang="hu-HU" sz="2200" dirty="0"/>
              <a:t> (</a:t>
            </a:r>
            <a:r>
              <a:rPr lang="en-GB" sz="2200" dirty="0"/>
              <a:t>definitions, elements and procedure</a:t>
            </a:r>
            <a:r>
              <a:rPr lang="hu-HU" sz="2200" dirty="0"/>
              <a:t>) </a:t>
            </a:r>
            <a:r>
              <a:rPr lang="hu-HU" sz="2200" dirty="0" err="1"/>
              <a:t>to</a:t>
            </a:r>
            <a:r>
              <a:rPr lang="hu-HU" sz="2200" dirty="0"/>
              <a:t> </a:t>
            </a:r>
            <a:r>
              <a:rPr lang="hu-HU" sz="2200" dirty="0" err="1"/>
              <a:t>qualification</a:t>
            </a:r>
            <a:r>
              <a:rPr lang="hu-HU" sz="2200" dirty="0"/>
              <a:t> </a:t>
            </a:r>
            <a:r>
              <a:rPr lang="hu-HU" sz="2200" dirty="0" err="1"/>
              <a:t>standards</a:t>
            </a:r>
            <a:r>
              <a:rPr lang="hu-HU" sz="2200" dirty="0"/>
              <a:t> </a:t>
            </a:r>
          </a:p>
          <a:p>
            <a:r>
              <a:rPr lang="en-GB" sz="1400" dirty="0"/>
              <a:t>EQF, the content and IT-structure of European Qualifications Database linked to Europass, the ESCO Skills and Occupations pillars, the results of linking learning outcomes with ESCO skills, CEDEFOP‘s work on comparing VET qualifications, CEDEFOP’s work on vacancy analysis, </a:t>
            </a:r>
            <a:endParaRPr lang="hu-HU" sz="1400" dirty="0"/>
          </a:p>
          <a:p>
            <a:r>
              <a:rPr lang="en-GB" sz="1400" dirty="0"/>
              <a:t>results from relevant projects funded by Erasmus+ and predecessor programmes</a:t>
            </a:r>
            <a:r>
              <a:rPr lang="hu-HU" sz="1400" dirty="0"/>
              <a:t> (</a:t>
            </a:r>
            <a:r>
              <a:rPr lang="hu-HU" sz="1400" dirty="0" err="1"/>
              <a:t>Sectoral</a:t>
            </a:r>
            <a:r>
              <a:rPr lang="hu-HU" sz="1400" dirty="0"/>
              <a:t> </a:t>
            </a:r>
            <a:r>
              <a:rPr lang="hu-HU" sz="1400" dirty="0" err="1"/>
              <a:t>Blueprints</a:t>
            </a:r>
            <a:r>
              <a:rPr lang="hu-HU" sz="1400" dirty="0"/>
              <a:t>, </a:t>
            </a:r>
            <a:r>
              <a:rPr lang="hu-HU" sz="1400" dirty="0" err="1"/>
              <a:t>Joint</a:t>
            </a:r>
            <a:r>
              <a:rPr lang="hu-HU" sz="1400" dirty="0"/>
              <a:t> </a:t>
            </a:r>
            <a:r>
              <a:rPr lang="hu-HU" sz="1400" dirty="0" err="1"/>
              <a:t>Qualifications</a:t>
            </a:r>
            <a:r>
              <a:rPr lang="hu-HU" sz="1400" dirty="0"/>
              <a:t>)</a:t>
            </a:r>
            <a:endParaRPr lang="en-GB" sz="1400" dirty="0"/>
          </a:p>
          <a:p>
            <a:r>
              <a:rPr lang="en-GB" sz="1400" dirty="0"/>
              <a:t>the Professional Qualifications Directive, the harmonised minimum training conditions for sectoral occupations, Commission Delegated Regulation (EU) 2019/907 establishing a Common Training Test for ski instructors</a:t>
            </a:r>
            <a:endParaRPr lang="hu-HU" sz="1400" dirty="0"/>
          </a:p>
          <a:p>
            <a:r>
              <a:rPr lang="en-GB" sz="1400" dirty="0"/>
              <a:t>the </a:t>
            </a:r>
            <a:r>
              <a:rPr lang="en-GB" sz="1400" dirty="0" err="1"/>
              <a:t>WordSkills</a:t>
            </a:r>
            <a:r>
              <a:rPr lang="en-GB" sz="1400" dirty="0"/>
              <a:t> </a:t>
            </a:r>
            <a:r>
              <a:rPr lang="hu-HU" sz="1400" dirty="0"/>
              <a:t>Standard </a:t>
            </a:r>
            <a:r>
              <a:rPr lang="hu-HU" sz="1400" dirty="0" err="1"/>
              <a:t>Specifications</a:t>
            </a:r>
            <a:r>
              <a:rPr lang="hu-HU" sz="1400" dirty="0"/>
              <a:t>, </a:t>
            </a:r>
            <a:r>
              <a:rPr lang="en-GB" sz="1400" dirty="0"/>
              <a:t>the </a:t>
            </a:r>
            <a:r>
              <a:rPr lang="hu-HU" sz="1400" dirty="0"/>
              <a:t>World </a:t>
            </a:r>
            <a:r>
              <a:rPr lang="hu-HU" sz="1400" dirty="0" err="1"/>
              <a:t>Reference</a:t>
            </a:r>
            <a:r>
              <a:rPr lang="hu-HU" sz="1400" dirty="0"/>
              <a:t> </a:t>
            </a:r>
            <a:r>
              <a:rPr lang="hu-HU" sz="1400" dirty="0" err="1"/>
              <a:t>Levels</a:t>
            </a:r>
            <a:r>
              <a:rPr lang="hu-HU" sz="1400" dirty="0"/>
              <a:t> </a:t>
            </a:r>
            <a:r>
              <a:rPr lang="hu-HU" sz="1400" dirty="0" err="1"/>
              <a:t>Tool</a:t>
            </a:r>
            <a:endParaRPr lang="en-GB" sz="1400" dirty="0"/>
          </a:p>
          <a:p>
            <a:pPr marL="0" indent="0">
              <a:buNone/>
            </a:pPr>
            <a:r>
              <a:rPr lang="hu-HU" sz="2200" u="sng" dirty="0" err="1"/>
              <a:t>Draft</a:t>
            </a:r>
            <a:r>
              <a:rPr lang="hu-HU" sz="2200" u="sng" dirty="0"/>
              <a:t> </a:t>
            </a:r>
            <a:r>
              <a:rPr lang="hu-HU" sz="2200" u="sng" dirty="0" err="1"/>
              <a:t>concept</a:t>
            </a:r>
            <a:r>
              <a:rPr lang="hu-HU" sz="2200" u="sng" dirty="0"/>
              <a:t> and </a:t>
            </a:r>
            <a:r>
              <a:rPr lang="hu-HU" sz="2200" u="sng" dirty="0" err="1"/>
              <a:t>operational</a:t>
            </a:r>
            <a:r>
              <a:rPr lang="hu-HU" sz="2200" u="sng" dirty="0"/>
              <a:t> </a:t>
            </a:r>
            <a:r>
              <a:rPr lang="hu-HU" sz="2200" u="sng" dirty="0" err="1"/>
              <a:t>model</a:t>
            </a:r>
            <a:r>
              <a:rPr lang="hu-HU" sz="2200" dirty="0"/>
              <a:t> (</a:t>
            </a:r>
            <a:r>
              <a:rPr lang="hu-HU" sz="2200" dirty="0" err="1"/>
              <a:t>development</a:t>
            </a:r>
            <a:r>
              <a:rPr lang="hu-HU" sz="2200" dirty="0"/>
              <a:t> and </a:t>
            </a:r>
            <a:r>
              <a:rPr lang="hu-HU" sz="2200" dirty="0" err="1"/>
              <a:t>maintenance</a:t>
            </a:r>
            <a:r>
              <a:rPr lang="hu-HU" sz="2200" dirty="0"/>
              <a:t>)</a:t>
            </a:r>
          </a:p>
          <a:p>
            <a:pPr marL="0" indent="0">
              <a:buNone/>
            </a:pPr>
            <a:r>
              <a:rPr lang="hu-HU" sz="2200" u="sng" dirty="0"/>
              <a:t>O</a:t>
            </a:r>
            <a:r>
              <a:rPr lang="en-GB" sz="2200" u="sng" dirty="0" err="1"/>
              <a:t>nline</a:t>
            </a:r>
            <a:r>
              <a:rPr lang="en-GB" sz="2200" u="sng" dirty="0"/>
              <a:t> workshops </a:t>
            </a:r>
            <a:r>
              <a:rPr lang="en-GB" sz="2200" dirty="0"/>
              <a:t>with stakeholders</a:t>
            </a:r>
            <a:endParaRPr lang="hu-HU" sz="2200" dirty="0"/>
          </a:p>
          <a:p>
            <a:endParaRPr lang="en-GB" dirty="0"/>
          </a:p>
        </p:txBody>
      </p:sp>
      <p:sp>
        <p:nvSpPr>
          <p:cNvPr id="3" name="Title 2"/>
          <p:cNvSpPr>
            <a:spLocks noGrp="1"/>
          </p:cNvSpPr>
          <p:nvPr>
            <p:ph type="title"/>
          </p:nvPr>
        </p:nvSpPr>
        <p:spPr/>
        <p:txBody>
          <a:bodyPr/>
          <a:lstStyle/>
          <a:p>
            <a:r>
              <a:rPr lang="hu-HU" dirty="0" err="1"/>
              <a:t>Steps</a:t>
            </a:r>
            <a:r>
              <a:rPr lang="hu-HU" dirty="0"/>
              <a:t> </a:t>
            </a:r>
            <a:r>
              <a:rPr lang="hu-HU"/>
              <a:t>of Exploration</a:t>
            </a:r>
            <a:endParaRPr lang="en-GB" dirty="0"/>
          </a:p>
        </p:txBody>
      </p:sp>
    </p:spTree>
    <p:extLst>
      <p:ext uri="{BB962C8B-B14F-4D97-AF65-F5344CB8AC3E}">
        <p14:creationId xmlns:p14="http://schemas.microsoft.com/office/powerpoint/2010/main" val="2139983700"/>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Presentation.pptx" id="{DF0E4C23-23CF-4CA0-B78D-4EE4E4812529}" vid="{A275074F-6DFA-4FBF-AA5C-38C3649C39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F098AE41A192E4C85C747A9850AEF9A" ma:contentTypeVersion="1" ma:contentTypeDescription="Create a new document." ma:contentTypeScope="" ma:versionID="5a8770b97c883eee6e80458dbe9e6cc2">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F16A6B-94CD-4F6E-B607-09E7AA5554E7}">
  <ds:schemaRefs>
    <ds:schemaRef ds:uri="http://schemas.microsoft.com/sharepoint/v3/contenttype/forms"/>
  </ds:schemaRefs>
</ds:datastoreItem>
</file>

<file path=customXml/itemProps2.xml><?xml version="1.0" encoding="utf-8"?>
<ds:datastoreItem xmlns:ds="http://schemas.openxmlformats.org/officeDocument/2006/customXml" ds:itemID="{221F47F6-3FA3-4526-82D1-6B48C094491B}">
  <ds:schemaRef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E37D5699-BDD6-470A-8781-1433D87733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6500</TotalTime>
  <Words>216</Words>
  <Application>Microsoft Office PowerPoint</Application>
  <PresentationFormat>Widescreen</PresentationFormat>
  <Paragraphs>39</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European Vocational  Core Profiles</vt:lpstr>
      <vt:lpstr>EVCPs - context</vt:lpstr>
      <vt:lpstr>Steps of Exploration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Yvonne (COMM)</dc:creator>
  <cp:lastModifiedBy>SANTOS, Maria Teresa</cp:lastModifiedBy>
  <cp:revision>246</cp:revision>
  <dcterms:created xsi:type="dcterms:W3CDTF">2019-08-09T12:06:42Z</dcterms:created>
  <dcterms:modified xsi:type="dcterms:W3CDTF">2021-06-17T13:46:23Z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0x010100AF098AE41A192E4C85C747A9850AEF9A</vt:lpwstr>
  </property>
</Properties>
</file>